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8" r:id="rId2"/>
    <p:sldId id="531" r:id="rId3"/>
    <p:sldId id="265" r:id="rId4"/>
    <p:sldId id="274" r:id="rId5"/>
    <p:sldId id="275" r:id="rId6"/>
    <p:sldId id="279" r:id="rId7"/>
    <p:sldId id="323" r:id="rId8"/>
    <p:sldId id="320" r:id="rId9"/>
    <p:sldId id="267" r:id="rId10"/>
    <p:sldId id="268" r:id="rId11"/>
    <p:sldId id="269" r:id="rId12"/>
    <p:sldId id="270" r:id="rId13"/>
    <p:sldId id="271" r:id="rId14"/>
    <p:sldId id="539" r:id="rId15"/>
    <p:sldId id="538" r:id="rId16"/>
    <p:sldId id="287" r:id="rId17"/>
    <p:sldId id="319" r:id="rId18"/>
    <p:sldId id="281" r:id="rId19"/>
    <p:sldId id="283" r:id="rId20"/>
    <p:sldId id="284" r:id="rId21"/>
    <p:sldId id="285" r:id="rId22"/>
    <p:sldId id="286" r:id="rId23"/>
    <p:sldId id="301" r:id="rId24"/>
    <p:sldId id="313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voulez savoir si vous payez trop cher votre loyer</a:t>
            </a:r>
          </a:p>
          <a:p>
            <a:r>
              <a:rPr lang="fr-FR" dirty="0"/>
              <a:t>Vous avez récupéré sur un site de location une trentaine de prix des locations disponibles, ainsi que la surface associée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1" y="4149080"/>
            <a:ext cx="28098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9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Graphique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Surface / Loyer</a:t>
            </a:r>
          </a:p>
        </p:txBody>
      </p:sp>
      <p:pic>
        <p:nvPicPr>
          <p:cNvPr id="1028" name="Picture 4" descr="Le loyer mensuel en fonction de la surface du lo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2060848"/>
            <a:ext cx="5688632" cy="393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639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régression est une formule mathématique qui étudie des données réelles d’une manière proche de la réalité mais simplifiée</a:t>
            </a:r>
          </a:p>
          <a:p>
            <a:r>
              <a:rPr lang="fr-FR" dirty="0"/>
              <a:t>Différents types</a:t>
            </a:r>
          </a:p>
          <a:p>
            <a:pPr lvl="1"/>
            <a:r>
              <a:rPr lang="fr-FR" dirty="0"/>
              <a:t>Linéaire</a:t>
            </a:r>
          </a:p>
          <a:p>
            <a:pPr lvl="1"/>
            <a:r>
              <a:rPr lang="fr-FR" dirty="0"/>
              <a:t>Second degré</a:t>
            </a:r>
          </a:p>
          <a:p>
            <a:pPr lvl="1"/>
            <a:r>
              <a:rPr lang="fr-FR" dirty="0"/>
              <a:t>Polynomiale</a:t>
            </a:r>
          </a:p>
          <a:p>
            <a:pPr lvl="1"/>
            <a:r>
              <a:rPr lang="fr-FR" dirty="0" err="1"/>
              <a:t>Sinusoidale</a:t>
            </a:r>
            <a:endParaRPr lang="fr-FR" dirty="0"/>
          </a:p>
          <a:p>
            <a:pPr lvl="1"/>
            <a:r>
              <a:rPr lang="fr-FR" dirty="0"/>
              <a:t>Elliptique</a:t>
            </a:r>
          </a:p>
        </p:txBody>
      </p:sp>
    </p:spTree>
    <p:extLst>
      <p:ext uri="{BB962C8B-B14F-4D97-AF65-F5344CB8AC3E}">
        <p14:creationId xmlns:p14="http://schemas.microsoft.com/office/powerpoint/2010/main" val="4001649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linéaire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Notre exemple montre une régression linéaire</a:t>
            </a:r>
          </a:p>
          <a:p>
            <a:endParaRPr lang="fr-FR" dirty="0"/>
          </a:p>
        </p:txBody>
      </p:sp>
      <p:pic>
        <p:nvPicPr>
          <p:cNvPr id="2056" name="Picture 8" descr="la droite de régression correspondant à la modélisation statistique du nuage de po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2420888"/>
            <a:ext cx="5212067" cy="364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637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AA536C-FCF4-9328-DCB5-47F1C195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fit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5046B6-B087-71FE-0C77-830247DF0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4B823EF-F806-32E7-3AD8-1FBA3878D8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24" y="1690688"/>
            <a:ext cx="10780676" cy="422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896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Workflow</a:t>
            </a:r>
          </a:p>
        </p:txBody>
      </p:sp>
      <p:pic>
        <p:nvPicPr>
          <p:cNvPr id="7170" name="Picture 2" descr="Un détail de des deux phases du process de machine learn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5" y="1268761"/>
            <a:ext cx="6902073" cy="467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60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autre distinction qui vous aidera dans le choix d'un algorithme de machine </a:t>
            </a:r>
            <a:r>
              <a:rPr lang="fr-FR" dirty="0" err="1"/>
              <a:t>learning</a:t>
            </a:r>
            <a:r>
              <a:rPr lang="fr-FR" dirty="0"/>
              <a:t> est le type de sortie que l'on attend de notre programme</a:t>
            </a:r>
          </a:p>
          <a:p>
            <a:pPr lvl="1"/>
            <a:r>
              <a:rPr lang="fr-FR" dirty="0"/>
              <a:t>Est-ce une valeur continue (un nombre)</a:t>
            </a:r>
          </a:p>
          <a:p>
            <a:pPr lvl="1"/>
            <a:r>
              <a:rPr lang="fr-FR" dirty="0"/>
              <a:t>ou bien une valeur discrète (une catégorie) ?</a:t>
            </a:r>
          </a:p>
          <a:p>
            <a:r>
              <a:rPr lang="fr-FR" dirty="0"/>
              <a:t>Le premier cas est appelé une régression, le second une classification</a:t>
            </a:r>
          </a:p>
        </p:txBody>
      </p:sp>
      <p:pic>
        <p:nvPicPr>
          <p:cNvPr id="1026" name="Picture 2" descr="Illustration de la différence entre régression et class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4591646"/>
            <a:ext cx="42862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526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Learning </a:t>
            </a:r>
            <a:r>
              <a:rPr lang="fr-FR"/>
              <a:t>vs Programmation</a:t>
            </a:r>
            <a:endParaRPr lang="fr-FR" dirty="0"/>
          </a:p>
        </p:txBody>
      </p:sp>
      <p:pic>
        <p:nvPicPr>
          <p:cNvPr id="1026" name="Picture 2" descr="https://dpzbhybb2pdcj.cloudfront.net/allaire/Figures/01fig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2420889"/>
            <a:ext cx="6048672" cy="30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81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L'algorithme d'apprentissage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L'algorithme d'apprentissage constitue la méthode avec laquelle le modèle statistique va se paramétrer à partir des données d'exemple</a:t>
            </a:r>
          </a:p>
          <a:p>
            <a:pPr lvl="1"/>
            <a:r>
              <a:rPr lang="fr-FR" dirty="0"/>
              <a:t>Il existe de nombreux algorithmes différents !</a:t>
            </a:r>
          </a:p>
          <a:p>
            <a:pPr lvl="1"/>
            <a:r>
              <a:rPr lang="fr-FR" dirty="0"/>
              <a:t>On choisira un type d'algorithme particulier en fonction du type de tâche que l'on souhaite accomplir et du type de données dont on dispose</a:t>
            </a:r>
          </a:p>
        </p:txBody>
      </p:sp>
    </p:spTree>
    <p:extLst>
      <p:ext uri="{BB962C8B-B14F-4D97-AF65-F5344CB8AC3E}">
        <p14:creationId xmlns:p14="http://schemas.microsoft.com/office/powerpoint/2010/main" val="1834491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Quelques exemples d'algorithmes de machine </a:t>
            </a:r>
            <a:r>
              <a:rPr lang="fr-FR" dirty="0" err="1"/>
              <a:t>learning</a:t>
            </a:r>
            <a:r>
              <a:rPr lang="fr-FR" dirty="0"/>
              <a:t>, dont vous avez peut-être déjà entendu parler :</a:t>
            </a:r>
          </a:p>
          <a:p>
            <a:pPr lvl="1"/>
            <a:r>
              <a:rPr lang="fr-FR" dirty="0"/>
              <a:t>La régression linéaire</a:t>
            </a:r>
          </a:p>
          <a:p>
            <a:pPr lvl="1"/>
            <a:r>
              <a:rPr lang="fr-FR" dirty="0" err="1"/>
              <a:t>K-nn</a:t>
            </a:r>
            <a:endParaRPr lang="fr-FR" dirty="0"/>
          </a:p>
          <a:p>
            <a:pPr lvl="1"/>
            <a:r>
              <a:rPr lang="fr-FR" dirty="0"/>
              <a:t>Les Support </a:t>
            </a:r>
            <a:r>
              <a:rPr lang="fr-FR" dirty="0" err="1"/>
              <a:t>Vector</a:t>
            </a:r>
            <a:r>
              <a:rPr lang="fr-FR" dirty="0"/>
              <a:t> Machine (SVM)</a:t>
            </a:r>
          </a:p>
          <a:p>
            <a:pPr lvl="1"/>
            <a:r>
              <a:rPr lang="fr-FR" dirty="0"/>
              <a:t>Les réseaux de neurones</a:t>
            </a:r>
          </a:p>
          <a:p>
            <a:pPr lvl="1"/>
            <a:r>
              <a:rPr lang="fr-FR" dirty="0"/>
              <a:t>Les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forests</a:t>
            </a:r>
            <a:endParaRPr lang="fr-FR" dirty="0"/>
          </a:p>
          <a:p>
            <a:pPr lvl="1"/>
            <a:r>
              <a:rPr lang="fr-FR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152399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Machine Learning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Mesure de performance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Mesurer les performances fait partie intégrante du travail de modélisation. Il faut en général déterminer une mesure principale, souvent spécifique à la tâche à accomplir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3774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Imaginez que vous voulez créer un algorithme de détection de fraudes bancaires</a:t>
            </a:r>
          </a:p>
          <a:p>
            <a:pPr lvl="1"/>
            <a:r>
              <a:rPr lang="fr-FR" sz="2000" dirty="0"/>
              <a:t>Vous voulez mesurer à quel point votre programme est performant</a:t>
            </a:r>
          </a:p>
          <a:p>
            <a:r>
              <a:rPr lang="fr-FR" sz="2400" dirty="0"/>
              <a:t>Une manière de faire serait de mesurer la proportion totale de transaction détectées comme fraude</a:t>
            </a:r>
          </a:p>
          <a:p>
            <a:pPr lvl="1"/>
            <a:r>
              <a:rPr lang="fr-FR" sz="2000" dirty="0"/>
              <a:t>Cependant, on compte ici les transactions qui ne sont pas des fraudes et qui ont quand même été notées comme en étant (appelé "faux positifs")</a:t>
            </a:r>
          </a:p>
          <a:p>
            <a:pPr lvl="1"/>
            <a:r>
              <a:rPr lang="fr-FR" sz="2000" dirty="0"/>
              <a:t>Donc, avec ce genre de métriques, on n'est pas exigeant sur ce type d'erreur que produit notre algorithme</a:t>
            </a:r>
          </a:p>
          <a:p>
            <a:r>
              <a:rPr lang="fr-FR" sz="2400" dirty="0"/>
              <a:t>Il faut peut-être, utiliser une autre métrique plus pertinente. Par exemple, la précision qui est la proportion de "vraies fraudes" détectées par rapport au total de transactions </a:t>
            </a:r>
            <a:r>
              <a:rPr lang="fr-FR" sz="2400" dirty="0" err="1"/>
              <a:t>flagées</a:t>
            </a:r>
            <a:r>
              <a:rPr lang="fr-FR" sz="2400" dirty="0"/>
              <a:t> comme fraudes</a:t>
            </a:r>
          </a:p>
        </p:txBody>
      </p:sp>
    </p:spTree>
    <p:extLst>
      <p:ext uri="{BB962C8B-B14F-4D97-AF65-F5344CB8AC3E}">
        <p14:creationId xmlns:p14="http://schemas.microsoft.com/office/powerpoint/2010/main" val="1447999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Autre 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la détection de maladie comme la méningite le nombre de faux positif n’est pas très important</a:t>
            </a:r>
          </a:p>
          <a:p>
            <a:r>
              <a:rPr lang="fr-FR" dirty="0"/>
              <a:t>Alors que le nombre de faux négatif est potentiellement mortel</a:t>
            </a:r>
          </a:p>
        </p:txBody>
      </p:sp>
    </p:spTree>
    <p:extLst>
      <p:ext uri="{BB962C8B-B14F-4D97-AF65-F5344CB8AC3E}">
        <p14:creationId xmlns:p14="http://schemas.microsoft.com/office/powerpoint/2010/main" val="989672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de la recommandation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La recommandation est une problématique qui revient très souvent pour les data </a:t>
            </a:r>
            <a:r>
              <a:rPr lang="fr-FR" sz="2400" dirty="0" err="1"/>
              <a:t>scientists</a:t>
            </a:r>
            <a:endParaRPr lang="fr-FR" sz="2400" dirty="0"/>
          </a:p>
          <a:p>
            <a:r>
              <a:rPr lang="fr-FR" sz="2400" dirty="0"/>
              <a:t>Suggérer d'autres produits à acheter sur Amazon, des films à regarder sur </a:t>
            </a:r>
            <a:r>
              <a:rPr lang="fr-FR" sz="2400" dirty="0" err="1"/>
              <a:t>Netflix</a:t>
            </a:r>
            <a:r>
              <a:rPr lang="fr-FR" sz="2400" dirty="0"/>
              <a:t>, des musiques à écouter sur </a:t>
            </a:r>
            <a:r>
              <a:rPr lang="fr-FR" sz="2400" dirty="0" err="1"/>
              <a:t>Spotify</a:t>
            </a:r>
            <a:r>
              <a:rPr lang="fr-FR" sz="2400" dirty="0"/>
              <a:t>, </a:t>
            </a:r>
            <a:r>
              <a:rPr lang="fr-FR" sz="2400" dirty="0" err="1"/>
              <a:t>etc</a:t>
            </a:r>
            <a:endParaRPr lang="fr-FR" sz="2400" dirty="0"/>
          </a:p>
          <a:p>
            <a:pPr lvl="1"/>
            <a:r>
              <a:rPr lang="fr-FR" sz="2000" dirty="0"/>
              <a:t>La recommandation </a:t>
            </a:r>
            <a:r>
              <a:rPr lang="fr-FR" sz="2000" dirty="0" err="1"/>
              <a:t>Spotify</a:t>
            </a:r>
            <a:r>
              <a:rPr lang="fr-FR" sz="2000" dirty="0"/>
              <a:t> est en Python</a:t>
            </a:r>
          </a:p>
          <a:p>
            <a:r>
              <a:rPr lang="fr-FR" sz="2400" dirty="0"/>
              <a:t>Mais du coup c'est de la classification ? de la régression ? supervisé ? non-supervisé ?</a:t>
            </a:r>
          </a:p>
        </p:txBody>
      </p:sp>
    </p:spTree>
    <p:extLst>
      <p:ext uri="{BB962C8B-B14F-4D97-AF65-F5344CB8AC3E}">
        <p14:creationId xmlns:p14="http://schemas.microsoft.com/office/powerpoint/2010/main" val="85037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Erreur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L’erreur (ou le risque) est l’écart entre la données et le modèle</a:t>
            </a:r>
          </a:p>
          <a:p>
            <a:pPr lvl="1"/>
            <a:r>
              <a:rPr lang="fr-FR" dirty="0"/>
              <a:t>Risque réduit à gauche, important à droite</a:t>
            </a:r>
          </a:p>
        </p:txBody>
      </p:sp>
      <p:pic>
        <p:nvPicPr>
          <p:cNvPr id="6146" name="Picture 2" descr="A gauche, on ne perd pas trop d'information. A droite on est trop éloignée de la réalité représentée par les po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87" y="2924944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219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Python Data </a:t>
            </a:r>
            <a:r>
              <a:rPr lang="fr-FR" dirty="0" err="1"/>
              <a:t>Analysis</a:t>
            </a:r>
            <a:r>
              <a:rPr lang="fr-FR" dirty="0"/>
              <a:t> Library</a:t>
            </a:r>
          </a:p>
          <a:p>
            <a:r>
              <a:rPr lang="fr-FR" dirty="0"/>
              <a:t>Module Python</a:t>
            </a:r>
          </a:p>
          <a:p>
            <a:pPr lvl="1"/>
            <a:r>
              <a:rPr lang="fr-FR" dirty="0"/>
              <a:t>Disponible dans Anaconda</a:t>
            </a:r>
          </a:p>
          <a:p>
            <a:pPr lvl="1"/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pandas</a:t>
            </a:r>
          </a:p>
          <a:p>
            <a:pPr lvl="1"/>
            <a:r>
              <a:rPr lang="fr-FR" dirty="0"/>
              <a:t>import pandas as </a:t>
            </a:r>
            <a:r>
              <a:rPr lang="fr-FR" dirty="0" err="1"/>
              <a:t>pd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501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Pandas possède une librairie très puissante pour importer des données depuis n’importe quelle source</a:t>
            </a:r>
          </a:p>
          <a:p>
            <a:pPr lvl="1"/>
            <a:r>
              <a:rPr lang="fr-FR" dirty="0"/>
              <a:t>Puis les convertis en </a:t>
            </a:r>
            <a:r>
              <a:rPr lang="fr-FR" dirty="0" err="1"/>
              <a:t>DataFrame</a:t>
            </a:r>
            <a:endParaRPr lang="fr-FR" dirty="0"/>
          </a:p>
          <a:p>
            <a:r>
              <a:rPr lang="fr-FR" dirty="0"/>
              <a:t>CSV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('house.csv')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['surface'],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['loyer'], '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markersize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=4)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6451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with sqlite3.connect("house.db3") as conn: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pd.read_sql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('select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loyer,surface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from house', conn)</a:t>
            </a:r>
          </a:p>
          <a:p>
            <a:r>
              <a:rPr lang="fr-FR" dirty="0"/>
              <a:t>Mongo DB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pymongo.MongoClient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27017) as client:</a:t>
            </a:r>
          </a:p>
          <a:p>
            <a:pPr marL="457200" lvl="1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client.test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db.house.find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457200" lvl="1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12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956A91-4F66-46CD-A8A1-53898EF00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Describe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BD2517-F64F-4502-9320-C748206CC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Describe</a:t>
            </a:r>
            <a:r>
              <a:rPr lang="fr-FR" dirty="0"/>
              <a:t> permet de calculer les données de bases de chaque colonne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8BBD6F-ED22-4F1F-B0DB-F1243EDC1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8" y="3058310"/>
            <a:ext cx="74390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6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42ED8F-11AB-C149-14DE-0ECEEA2E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64126B-6D65-4283-A1F1-8A8BB03CB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1_hfyjxxcfingbcyzcgksaiq">
            <a:extLst>
              <a:ext uri="{FF2B5EF4-FFF2-40B4-BE49-F238E27FC236}">
                <a16:creationId xmlns:a16="http://schemas.microsoft.com/office/drawing/2014/main" id="{0248DE54-DD5F-56BD-F121-1923D3F59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8" y="476672"/>
            <a:ext cx="10504482" cy="601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38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 - ML - DL</a:t>
            </a:r>
          </a:p>
        </p:txBody>
      </p:sp>
      <p:pic>
        <p:nvPicPr>
          <p:cNvPr id="1026" name="Picture 2" descr="https://www.mytectra.com/media/wysiwyg/Blog/deep-le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714"/>
            <a:ext cx="10668000" cy="678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415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machine </a:t>
            </a:r>
            <a:r>
              <a:rPr lang="fr-FR" dirty="0" err="1"/>
              <a:t>learning</a:t>
            </a:r>
            <a:r>
              <a:rPr lang="fr-FR" dirty="0"/>
              <a:t> et en data science plus généralement, l'objectif est de trouver un modèle du phénomène à l'origine des données</a:t>
            </a:r>
          </a:p>
          <a:p>
            <a:r>
              <a:rPr lang="fr-FR" dirty="0"/>
              <a:t>C'est à dire qu'on considère que chaque donnée observée est l'expression d'une variable aléatoire générée par une distribution de probabilité</a:t>
            </a:r>
          </a:p>
          <a:p>
            <a:pPr lvl="1"/>
            <a:r>
              <a:rPr lang="fr-FR"/>
              <a:t>Par exemple les sondages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29163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20572</TotalTime>
  <Words>735</Words>
  <Application>Microsoft Office PowerPoint</Application>
  <PresentationFormat>Grand écran</PresentationFormat>
  <Paragraphs>93</Paragraphs>
  <Slides>24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Pandas</vt:lpstr>
      <vt:lpstr>Import de données</vt:lpstr>
      <vt:lpstr>Import de données</vt:lpstr>
      <vt:lpstr>Describe</vt:lpstr>
      <vt:lpstr>Présentation PowerPoint</vt:lpstr>
      <vt:lpstr>IA - ML - DL</vt:lpstr>
      <vt:lpstr>But</vt:lpstr>
      <vt:lpstr>Exemple</vt:lpstr>
      <vt:lpstr>Graphique</vt:lpstr>
      <vt:lpstr>Régression</vt:lpstr>
      <vt:lpstr>Régression linéaire</vt:lpstr>
      <vt:lpstr>Le fit</vt:lpstr>
      <vt:lpstr>Workflow</vt:lpstr>
      <vt:lpstr>Classification</vt:lpstr>
      <vt:lpstr>Machine Learning vs Programmation</vt:lpstr>
      <vt:lpstr>L'algorithme d'apprentissage</vt:lpstr>
      <vt:lpstr>Exemples</vt:lpstr>
      <vt:lpstr>Mesure de performance</vt:lpstr>
      <vt:lpstr>Exemple</vt:lpstr>
      <vt:lpstr>Autre exemple</vt:lpstr>
      <vt:lpstr>Problème de la recommandation</vt:lpstr>
      <vt:lpstr>Erreur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199</cp:revision>
  <dcterms:created xsi:type="dcterms:W3CDTF">2022-01-03T13:45:22Z</dcterms:created>
  <dcterms:modified xsi:type="dcterms:W3CDTF">2024-01-12T17:29:20Z</dcterms:modified>
</cp:coreProperties>
</file>